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5" r:id="rId8"/>
    <p:sldId id="264" r:id="rId9"/>
    <p:sldId id="266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006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7755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172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047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73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02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899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309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132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29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370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48000">
              <a:schemeClr val="accent4">
                <a:alpha val="53000"/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B4AA8-D907-4F00-A983-4A13D8695D3C}" type="datetimeFigureOut">
              <a:rPr lang="uk-UA" smtClean="0"/>
              <a:t>31.10.2024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3EFDF-9666-4EFB-92CB-69E79B32221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745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37360"/>
            <a:ext cx="9144000" cy="1380717"/>
          </a:xfrm>
        </p:spPr>
        <p:txBody>
          <a:bodyPr>
            <a:normAutofit/>
          </a:bodyPr>
          <a:lstStyle/>
          <a:p>
            <a:r>
              <a:rPr lang="uk-UA" sz="800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має значення</a:t>
            </a:r>
            <a:endParaRPr lang="uk-UA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291840"/>
            <a:ext cx="9144000" cy="1992086"/>
          </a:xfrm>
        </p:spPr>
        <p:txBody>
          <a:bodyPr>
            <a:norm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чиїми іменами було перейменовано вулиці Черкащини)</a:t>
            </a:r>
            <a:endParaRPr lang="uk-UA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9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34562"/>
              </p:ext>
            </p:extLst>
          </p:nvPr>
        </p:nvGraphicFramePr>
        <p:xfrm>
          <a:off x="0" y="1"/>
          <a:ext cx="12192001" cy="741450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68380">
                  <a:extLst>
                    <a:ext uri="{9D8B030D-6E8A-4147-A177-3AD203B41FA5}">
                      <a16:colId xmlns:a16="http://schemas.microsoft.com/office/drawing/2014/main" val="4119116730"/>
                    </a:ext>
                  </a:extLst>
                </a:gridCol>
                <a:gridCol w="2219157">
                  <a:extLst>
                    <a:ext uri="{9D8B030D-6E8A-4147-A177-3AD203B41FA5}">
                      <a16:colId xmlns:a16="http://schemas.microsoft.com/office/drawing/2014/main" val="1675291666"/>
                    </a:ext>
                  </a:extLst>
                </a:gridCol>
                <a:gridCol w="4895809">
                  <a:extLst>
                    <a:ext uri="{9D8B030D-6E8A-4147-A177-3AD203B41FA5}">
                      <a16:colId xmlns:a16="http://schemas.microsoft.com/office/drawing/2014/main" val="2201285971"/>
                    </a:ext>
                  </a:extLst>
                </a:gridCol>
                <a:gridCol w="3608655">
                  <a:extLst>
                    <a:ext uri="{9D8B030D-6E8A-4147-A177-3AD203B41FA5}">
                      <a16:colId xmlns:a16="http://schemas.microsoft.com/office/drawing/2014/main" val="2764539500"/>
                    </a:ext>
                  </a:extLst>
                </a:gridCol>
              </a:tblGrid>
              <a:tr h="612776">
                <a:tc>
                  <a:txBody>
                    <a:bodyPr/>
                    <a:lstStyle/>
                    <a:p>
                      <a:pPr algn="l"/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пункт</a:t>
                      </a: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ишня назва</a:t>
                      </a:r>
                      <a:r>
                        <a:rPr lang="uk-UA" sz="16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н</a:t>
                      </a: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ова назва вул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иці</a:t>
                      </a:r>
                      <a:endParaRPr lang="uk-UA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l"/>
                      <a:endParaRPr lang="uk-UA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189481"/>
                  </a:ext>
                </a:extLst>
              </a:tr>
              <a:tr h="2102054">
                <a:tc>
                  <a:txBody>
                    <a:bodyPr/>
                    <a:lstStyle/>
                    <a:p>
                      <a:pPr algn="l"/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 Сміла</a:t>
                      </a: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Ромена </a:t>
                      </a:r>
                      <a:r>
                        <a:rPr lang="uk-UA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Роллана/ вул. Олеся Гончара</a:t>
                      </a:r>
                    </a:p>
                    <a:p>
                      <a:pPr algn="l"/>
                      <a:endParaRPr lang="uk-UA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r>
                        <a:rPr lang="uk-UA" sz="16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Олесь Гончар </a:t>
                      </a:r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 видатний український письменник та громадський діяч. Він не тільки поповнив скарбницю сучасної української культури своїми творами, а й дійсно багато зробив для суспільного життя рідної держави.</a:t>
                      </a:r>
                    </a:p>
                    <a:p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"Україно, твій день гряде!" — одне з найвідоміших гасел Гончара, яке в принципі добре характеризує його настрій як митця.</a:t>
                      </a: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7002"/>
                  </a:ext>
                </a:extLst>
              </a:tr>
              <a:tr h="2102054">
                <a:tc>
                  <a:txBody>
                    <a:bodyPr/>
                    <a:lstStyle/>
                    <a:p>
                      <a:pPr algn="l"/>
                      <a:r>
                        <a:rPr lang="uk-UA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Жашків</a:t>
                      </a:r>
                      <a:endParaRPr lang="uk-UA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 </a:t>
                      </a:r>
                      <a:r>
                        <a:rPr lang="uk-UA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Суворова/ вул. В’ячеслава </a:t>
                      </a:r>
                      <a:r>
                        <a:rPr lang="uk-UA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Чорновола</a:t>
                      </a:r>
                      <a:endParaRPr lang="uk-UA" b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В’ячеслав Чорновіл</a:t>
                      </a:r>
                      <a:r>
                        <a:rPr lang="uk-UA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– визначний борець за незалежність України у ХХ столітті, державний, громадський і політичний діяч, журналіст, один із лідерів українського правозахисного та дисидентського руху, багаторічний політв’язень радянського режиму, народний депутат України </a:t>
                      </a:r>
                      <a:r>
                        <a:rPr lang="en-US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I-III </a:t>
                      </a:r>
                      <a:r>
                        <a:rPr lang="uk-UA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скликань, один із засновників та лідер Народного руху України, Герой України.</a:t>
                      </a:r>
                      <a:endParaRPr lang="uk-UA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131476"/>
                  </a:ext>
                </a:extLst>
              </a:tr>
              <a:tr h="2017838">
                <a:tc>
                  <a:txBody>
                    <a:bodyPr/>
                    <a:lstStyle/>
                    <a:p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Кам’янка</a:t>
                      </a:r>
                      <a:endParaRPr lang="uk-UA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Добролюбова /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 Панаса Мирного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Панас </a:t>
                      </a:r>
                      <a:r>
                        <a:rPr lang="uk-UA" sz="16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Мирний</a:t>
                      </a:r>
                      <a:r>
                        <a:rPr lang="uk-UA" sz="16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український </a:t>
                      </a:r>
                      <a:r>
                        <a:rPr lang="ru-RU" sz="16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прозаїк</a:t>
                      </a:r>
                      <a:r>
                        <a:rPr lang="ru-RU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і </a:t>
                      </a:r>
                      <a:r>
                        <a:rPr lang="ru-RU" sz="16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драматург</a:t>
                      </a:r>
                      <a:r>
                        <a:rPr lang="ru-RU" sz="16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реалістичного напрямку, громадський діяч.</a:t>
                      </a:r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54278"/>
                  </a:ext>
                </a:extLst>
              </a:tr>
              <a:tr h="579786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9882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46" y="2729266"/>
            <a:ext cx="2043680" cy="2086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22" y="4815302"/>
            <a:ext cx="3547388" cy="20426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722" y="640080"/>
            <a:ext cx="3525278" cy="20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СМІЛЯНСЬКИЙ РАЙОН</a:t>
            </a:r>
            <a:endParaRPr lang="uk-U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781" y="2114957"/>
            <a:ext cx="5157787" cy="128959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uk-UA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Виговський -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політичний і державний діяч. 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 Запорозького, голова козацької держави у Наддніпрянській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61840928"/>
              </p:ext>
            </p:extLst>
          </p:nvPr>
        </p:nvGraphicFramePr>
        <p:xfrm>
          <a:off x="630782" y="992778"/>
          <a:ext cx="5157787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94852">
                  <a:extLst>
                    <a:ext uri="{9D8B030D-6E8A-4147-A177-3AD203B41FA5}">
                      <a16:colId xmlns:a16="http://schemas.microsoft.com/office/drawing/2014/main" val="2590800169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483518845"/>
                    </a:ext>
                  </a:extLst>
                </a:gridCol>
                <a:gridCol w="1856649">
                  <a:extLst>
                    <a:ext uri="{9D8B030D-6E8A-4147-A177-3AD203B41FA5}">
                      <a16:colId xmlns:a16="http://schemas.microsoft.com/office/drawing/2014/main" val="3587987468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</a:t>
                      </a: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Плоске (Костянтинівська сільська рада)</a:t>
                      </a:r>
                      <a:endParaRPr lang="ru-RU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0" marR="85678" marT="51407" marB="514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Кутузова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0" marR="85678" marT="51407" marB="514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Івана Виговського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0" marR="85678" marT="51407" marB="51407" anchor="ctr"/>
                </a:tc>
                <a:extLst>
                  <a:ext uri="{0D108BD9-81ED-4DB2-BD59-A6C34878D82A}">
                    <a16:rowId xmlns:a16="http://schemas.microsoft.com/office/drawing/2014/main" val="1778949289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55080" y="2049643"/>
            <a:ext cx="5183188" cy="193452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uk-UA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 Конашевич-Сагайдачний - </a:t>
            </a:r>
            <a:r>
              <a:rPr lang="uk-UA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запорозький полководець і політичний діяч, православний шляхтич гербу Побуг, гетьман реєстрового </a:t>
            </a: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козацтва. </a:t>
            </a:r>
          </a:p>
          <a:p>
            <a:pPr>
              <a:lnSpc>
                <a:spcPct val="110000"/>
              </a:lnSpc>
            </a:pP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 </a:t>
            </a:r>
            <a:r>
              <a:rPr lang="uk-UA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успішних походів запорозьких козаків проти Кримського ханства, Османської імперії та Московського царства.</a:t>
            </a:r>
            <a:endParaRPr lang="uk-UA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3850844"/>
              </p:ext>
            </p:extLst>
          </p:nvPr>
        </p:nvGraphicFramePr>
        <p:xfrm>
          <a:off x="6355080" y="992777"/>
          <a:ext cx="5183188" cy="100584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52897">
                  <a:extLst>
                    <a:ext uri="{9D8B030D-6E8A-4147-A177-3AD203B41FA5}">
                      <a16:colId xmlns:a16="http://schemas.microsoft.com/office/drawing/2014/main" val="2720121323"/>
                    </a:ext>
                  </a:extLst>
                </a:gridCol>
                <a:gridCol w="1425715">
                  <a:extLst>
                    <a:ext uri="{9D8B030D-6E8A-4147-A177-3AD203B41FA5}">
                      <a16:colId xmlns:a16="http://schemas.microsoft.com/office/drawing/2014/main" val="716388252"/>
                    </a:ext>
                  </a:extLst>
                </a:gridCol>
                <a:gridCol w="1804576">
                  <a:extLst>
                    <a:ext uri="{9D8B030D-6E8A-4147-A177-3AD203B41FA5}">
                      <a16:colId xmlns:a16="http://schemas.microsoft.com/office/drawing/2014/main" val="975774677"/>
                    </a:ext>
                  </a:extLst>
                </a:gridCol>
              </a:tblGrid>
              <a:tr h="1005841"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</a:t>
                      </a: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Ташлик (Ташлицька сільська рада)</a:t>
                      </a:r>
                      <a:endParaRPr lang="ru-RU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55" marR="86099" marT="51660" marB="516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Кутузова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55" marR="86099" marT="51660" marB="516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Петра Сагайдачного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55" marR="86099" marT="51660" marB="51660" anchor="ctr"/>
                </a:tc>
                <a:extLst>
                  <a:ext uri="{0D108BD9-81ED-4DB2-BD59-A6C34878D82A}">
                    <a16:rowId xmlns:a16="http://schemas.microsoft.com/office/drawing/2014/main" val="245767983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62" y="3548243"/>
            <a:ext cx="3261949" cy="3214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0" y="4035196"/>
            <a:ext cx="4468291" cy="27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9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69184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uk-UA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ЧЕРКАС</a:t>
            </a:r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03467987"/>
              </p:ext>
            </p:extLst>
          </p:nvPr>
        </p:nvGraphicFramePr>
        <p:xfrm>
          <a:off x="128722" y="888276"/>
          <a:ext cx="3202306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08638">
                  <a:extLst>
                    <a:ext uri="{9D8B030D-6E8A-4147-A177-3AD203B41FA5}">
                      <a16:colId xmlns:a16="http://schemas.microsoft.com/office/drawing/2014/main" val="2590800169"/>
                    </a:ext>
                  </a:extLst>
                </a:gridCol>
                <a:gridCol w="1593668">
                  <a:extLst>
                    <a:ext uri="{9D8B030D-6E8A-4147-A177-3AD203B41FA5}">
                      <a16:colId xmlns:a16="http://schemas.microsoft.com/office/drawing/2014/main" val="248351884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Конєва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Олени </a:t>
                      </a: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Теліги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949289"/>
                  </a:ext>
                </a:extLst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8722" y="1894116"/>
            <a:ext cx="3202306" cy="1737361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 Іванівна </a:t>
            </a:r>
            <a:r>
              <a:rPr lang="ru-RU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Теліга– </a:t>
            </a:r>
            <a:r>
              <a:rPr 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поетеса, публіцист, літературний критик, діячка ОУН</a:t>
            </a:r>
            <a:r>
              <a:rPr lang="ru-RU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Борець </a:t>
            </a:r>
            <a:r>
              <a:rPr 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незалежність України у ХХ </a:t>
            </a:r>
            <a:r>
              <a:rPr lang="ru-RU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сторіччі</a:t>
            </a:r>
            <a:r>
              <a:rPr lang="ru-RU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08" y="3744933"/>
            <a:ext cx="2405333" cy="2996241"/>
          </a:xfrm>
          <a:prstGeom prst="rect">
            <a:avLst/>
          </a:prstGeom>
          <a:ln>
            <a:solidFill>
              <a:srgbClr val="FFC000"/>
            </a:solidFill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783075"/>
              </p:ext>
            </p:extLst>
          </p:nvPr>
        </p:nvGraphicFramePr>
        <p:xfrm>
          <a:off x="3712028" y="849093"/>
          <a:ext cx="3713935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65649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848286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Петровського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Нарбутівська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5" name="Текст 3"/>
          <p:cNvSpPr>
            <a:spLocks noGrp="1"/>
          </p:cNvSpPr>
          <p:nvPr>
            <p:ph type="body" idx="1"/>
          </p:nvPr>
        </p:nvSpPr>
        <p:spPr>
          <a:xfrm>
            <a:off x="3708593" y="1867630"/>
            <a:ext cx="3713935" cy="186424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Георгій Іванович Нарбут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— український художник-графік, ілюстратор, автор перших українських державних знаків (банкнот і поштових марок). Один з засновників і ректор Української Академії Мистецтв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4111242"/>
            <a:ext cx="3710500" cy="2263621"/>
          </a:xfrm>
          <a:prstGeom prst="rect">
            <a:avLst/>
          </a:prstGeom>
          <a:ln>
            <a:solidFill>
              <a:srgbClr val="FFC000"/>
            </a:solidFill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717105"/>
              </p:ext>
            </p:extLst>
          </p:nvPr>
        </p:nvGraphicFramePr>
        <p:xfrm>
          <a:off x="7806963" y="849093"/>
          <a:ext cx="3713935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65649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848286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Тищенка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Миколи Негоди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8" name="Текст 3"/>
          <p:cNvSpPr>
            <a:spLocks noGrp="1"/>
          </p:cNvSpPr>
          <p:nvPr>
            <p:ph type="body" idx="1"/>
          </p:nvPr>
        </p:nvSpPr>
        <p:spPr>
          <a:xfrm>
            <a:off x="7800093" y="1868644"/>
            <a:ext cx="3713935" cy="235123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Негода Микола Феодосійович – видатний письменник, лауреат літературно-публіцистичної премії імені В. Симоненка, талановитий митець. </a:t>
            </a:r>
            <a:endParaRPr lang="uk-UA" sz="1600" b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uk-UA" sz="16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1998 році нагороджений пам’ятним знаком ІІ ступеня «За заслуги перед містом Черкаси», за значний художньо-публіцистичний доробок, за творчі здобутки поета шевченківської тематики, поета-пісняра, автора пісні-реквієму «Степом, степом…»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16" y="4348805"/>
            <a:ext cx="2188088" cy="25091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6768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38817"/>
              </p:ext>
            </p:extLst>
          </p:nvPr>
        </p:nvGraphicFramePr>
        <p:xfrm>
          <a:off x="0" y="2"/>
          <a:ext cx="12192001" cy="733827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50423">
                  <a:extLst>
                    <a:ext uri="{9D8B030D-6E8A-4147-A177-3AD203B41FA5}">
                      <a16:colId xmlns:a16="http://schemas.microsoft.com/office/drawing/2014/main" val="4119116730"/>
                    </a:ext>
                  </a:extLst>
                </a:gridCol>
                <a:gridCol w="2050868">
                  <a:extLst>
                    <a:ext uri="{9D8B030D-6E8A-4147-A177-3AD203B41FA5}">
                      <a16:colId xmlns:a16="http://schemas.microsoft.com/office/drawing/2014/main" val="1675291666"/>
                    </a:ext>
                  </a:extLst>
                </a:gridCol>
                <a:gridCol w="4911635">
                  <a:extLst>
                    <a:ext uri="{9D8B030D-6E8A-4147-A177-3AD203B41FA5}">
                      <a16:colId xmlns:a16="http://schemas.microsoft.com/office/drawing/2014/main" val="2201285971"/>
                    </a:ext>
                  </a:extLst>
                </a:gridCol>
                <a:gridCol w="3479075">
                  <a:extLst>
                    <a:ext uri="{9D8B030D-6E8A-4147-A177-3AD203B41FA5}">
                      <a16:colId xmlns:a16="http://schemas.microsoft.com/office/drawing/2014/main" val="2764539500"/>
                    </a:ext>
                  </a:extLst>
                </a:gridCol>
              </a:tblGrid>
              <a:tr h="560897">
                <a:tc>
                  <a:txBody>
                    <a:bodyPr/>
                    <a:lstStyle/>
                    <a:p>
                      <a:pPr algn="ctr"/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пункт</a:t>
                      </a: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ишня назва</a:t>
                      </a:r>
                      <a:r>
                        <a:rPr lang="uk-UA" sz="16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н</a:t>
                      </a: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ова назва вул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иці</a:t>
                      </a:r>
                      <a:endParaRPr lang="uk-UA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189481"/>
                  </a:ext>
                </a:extLst>
              </a:tr>
              <a:tr h="1945275"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</a:t>
                      </a:r>
                      <a:r>
                        <a:rPr lang="uk-UA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Ватутіне</a:t>
                      </a:r>
                      <a:endParaRPr lang="uk-UA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пров. Зої Космодем’янської</a:t>
                      </a:r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пров. Соломії Крушельницької</a:t>
                      </a:r>
                      <a:endParaRPr lang="uk-UA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Соломія Крушельницька - 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українська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оперна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співачка,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педагогиня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 життя визнавана найвидатнішою співачкою світу. Серед її численних нагород та відзнак, зокрема, звання «Вагнерівська примадонна» </a:t>
                      </a:r>
                      <a:r>
                        <a:rPr lang="en-US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XX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століття.</a:t>
                      </a:r>
                      <a:endParaRPr lang="uk-UA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7002"/>
                  </a:ext>
                </a:extLst>
              </a:tr>
              <a:tr h="1895691">
                <a:tc>
                  <a:txBody>
                    <a:bodyPr/>
                    <a:lstStyle/>
                    <a:p>
                      <a:pPr algn="l"/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Золотоноша</a:t>
                      </a:r>
                      <a:endParaRPr lang="uk-UA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Жовтнева</a:t>
                      </a:r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вул.</a:t>
                      </a:r>
                      <a:r>
                        <a:rPr lang="uk-UA" sz="1800" b="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Василя Симоненка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Василь</a:t>
                      </a:r>
                      <a:r>
                        <a:rPr lang="uk-UA" sz="1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Симоненко -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український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поет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і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журналіст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діяч українського руху опору,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шістдесятник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 своє коротке життя Василь Симоненко зміг написати кілька поезій та новел, провідною темою яких є любов до рідної землі, відповідальність за </a:t>
                      </a:r>
                      <a:r>
                        <a:rPr lang="en-US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ïï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долю. 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131476"/>
                  </a:ext>
                </a:extLst>
              </a:tr>
              <a:tr h="2388926">
                <a:tc>
                  <a:txBody>
                    <a:bodyPr/>
                    <a:lstStyle/>
                    <a:p>
                      <a:pPr algn="l"/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Сміла</a:t>
                      </a:r>
                      <a:endParaRPr lang="uk-UA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Чернишевського/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 Михайла Драгоманова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Михайло Драгоманов</a:t>
                      </a:r>
                      <a:r>
                        <a:rPr lang="uk-UA" sz="16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український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публіцис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історик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філософ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еконо-</a:t>
                      </a:r>
                    </a:p>
                    <a:p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міст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літературознавець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фольклорист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 </a:t>
                      </a:r>
                    </a:p>
                    <a:p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громадський діяч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засновник українського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соціалізму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представник відомого роду українських громадських і культурних діячів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Драгоманових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Один із організаторів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«Старої громади»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у </a:t>
                      </a:r>
                      <a:r>
                        <a:rPr lang="uk-UA" sz="1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Києві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1800" b="0" i="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54278"/>
                  </a:ext>
                </a:extLst>
              </a:tr>
              <a:tr h="50640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9882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82" r="3012"/>
          <a:stretch/>
        </p:blipFill>
        <p:spPr>
          <a:xfrm>
            <a:off x="8791303" y="581513"/>
            <a:ext cx="3400697" cy="19526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303" y="2534195"/>
            <a:ext cx="3400697" cy="1881052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03" y="4539127"/>
            <a:ext cx="3400697" cy="217518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7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69184"/>
            <a:ext cx="10515600" cy="719092"/>
          </a:xfrm>
        </p:spPr>
        <p:txBody>
          <a:bodyPr>
            <a:noAutofit/>
          </a:bodyPr>
          <a:lstStyle/>
          <a:p>
            <a:pPr algn="ctr"/>
            <a:r>
              <a:rPr lang="uk-UA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ГОРОД</a:t>
            </a:r>
            <a:r>
              <a:rPr lang="uk-U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ИЩЕ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2551851"/>
              </p:ext>
            </p:extLst>
          </p:nvPr>
        </p:nvGraphicFramePr>
        <p:xfrm>
          <a:off x="164794" y="888276"/>
          <a:ext cx="3202306" cy="9666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08638">
                  <a:extLst>
                    <a:ext uri="{9D8B030D-6E8A-4147-A177-3AD203B41FA5}">
                      <a16:colId xmlns:a16="http://schemas.microsoft.com/office/drawing/2014/main" val="2590800169"/>
                    </a:ext>
                  </a:extLst>
                </a:gridCol>
                <a:gridCol w="1593668">
                  <a:extLst>
                    <a:ext uri="{9D8B030D-6E8A-4147-A177-3AD203B41FA5}">
                      <a16:colId xmlns:a16="http://schemas.microsoft.com/office/drawing/2014/main" val="2483518845"/>
                    </a:ext>
                  </a:extLst>
                </a:gridCol>
              </a:tblGrid>
              <a:tr h="96665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 К. Маркса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Павла Чубинського</a:t>
                      </a:r>
                      <a:endParaRPr lang="uk-UA" sz="1800" b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949289"/>
                  </a:ext>
                </a:extLst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4794" y="1854933"/>
            <a:ext cx="3202306" cy="1463037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 Платонович Чубинський — український етнограф, фольклорист, поет, громадський діяч, автор тексту гімну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125826"/>
              </p:ext>
            </p:extLst>
          </p:nvPr>
        </p:nvGraphicFramePr>
        <p:xfrm>
          <a:off x="3712028" y="849093"/>
          <a:ext cx="3968932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93743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975189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 Соціалістична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Григорія Сковороди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5" name="Текст 3"/>
          <p:cNvSpPr>
            <a:spLocks noGrp="1"/>
          </p:cNvSpPr>
          <p:nvPr>
            <p:ph type="body" idx="1"/>
          </p:nvPr>
        </p:nvSpPr>
        <p:spPr>
          <a:xfrm>
            <a:off x="3708593" y="1854933"/>
            <a:ext cx="3972367" cy="198148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Григорій Савич </a:t>
            </a: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Сковорода </a:t>
            </a:r>
            <a:r>
              <a:rPr lang="uk-UA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</a:t>
            </a:r>
            <a:r>
              <a:rPr lang="ru-RU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домий 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філософ-мислитель, поет, педагог, перекладач, </a:t>
            </a:r>
            <a:r>
              <a:rPr lang="ru-RU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музикант. 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 до найвидатніших виразників української ментальності ХVІІІ ст. У його творах </a:t>
            </a:r>
            <a:r>
              <a:rPr lang="ru-R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відобразилися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світогляд, стиль, спосіб мислення, жива душа українського народу</a:t>
            </a:r>
            <a:r>
              <a:rPr lang="ru-RU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78778"/>
              </p:ext>
            </p:extLst>
          </p:nvPr>
        </p:nvGraphicFramePr>
        <p:xfrm>
          <a:off x="8022453" y="836037"/>
          <a:ext cx="3713935" cy="1005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65649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848286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Гайдара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Івана Нечуй-Левицького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8" name="Текст 3"/>
          <p:cNvSpPr>
            <a:spLocks noGrp="1"/>
          </p:cNvSpPr>
          <p:nvPr>
            <p:ph type="body" idx="1"/>
          </p:nvPr>
        </p:nvSpPr>
        <p:spPr>
          <a:xfrm>
            <a:off x="8022453" y="1841877"/>
            <a:ext cx="3713935" cy="1959449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</a:t>
            </a:r>
            <a:r>
              <a:rPr lang="uk-UA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Семенович </a:t>
            </a:r>
            <a:r>
              <a:rPr lang="uk-UA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Нечуй-Левицький</a:t>
            </a:r>
            <a:r>
              <a:rPr lang="uk-UA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письменник, лінгвіст, етнограф, фольклорист, педагог</a:t>
            </a:r>
            <a:r>
              <a:rPr lang="ru-RU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аписав </a:t>
            </a:r>
            <a:r>
              <a:rPr lang="ru-RU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 п'ятдесят високохудожніх романів, повістей, оповідань, п'єс, казок, нарисів, гуморесок, літературно-критичних статей.</a:t>
            </a:r>
            <a:r>
              <a:rPr lang="uk-UA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0" y="3438527"/>
            <a:ext cx="2381250" cy="318135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340" y="3708707"/>
            <a:ext cx="2671106" cy="3642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5516"/>
          <a:stretch/>
        </p:blipFill>
        <p:spPr>
          <a:xfrm>
            <a:off x="9360852" y="3836418"/>
            <a:ext cx="2375536" cy="291788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18201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69310"/>
              </p:ext>
            </p:extLst>
          </p:nvPr>
        </p:nvGraphicFramePr>
        <p:xfrm>
          <a:off x="0" y="2"/>
          <a:ext cx="12192001" cy="734094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94114">
                  <a:extLst>
                    <a:ext uri="{9D8B030D-6E8A-4147-A177-3AD203B41FA5}">
                      <a16:colId xmlns:a16="http://schemas.microsoft.com/office/drawing/2014/main" val="4119116730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1675291666"/>
                    </a:ext>
                  </a:extLst>
                </a:gridCol>
                <a:gridCol w="4794069">
                  <a:extLst>
                    <a:ext uri="{9D8B030D-6E8A-4147-A177-3AD203B41FA5}">
                      <a16:colId xmlns:a16="http://schemas.microsoft.com/office/drawing/2014/main" val="2201285971"/>
                    </a:ext>
                  </a:extLst>
                </a:gridCol>
                <a:gridCol w="3479075">
                  <a:extLst>
                    <a:ext uri="{9D8B030D-6E8A-4147-A177-3AD203B41FA5}">
                      <a16:colId xmlns:a16="http://schemas.microsoft.com/office/drawing/2014/main" val="2764539500"/>
                    </a:ext>
                  </a:extLst>
                </a:gridCol>
              </a:tblGrid>
              <a:tr h="534965">
                <a:tc>
                  <a:txBody>
                    <a:bodyPr/>
                    <a:lstStyle/>
                    <a:p>
                      <a:pPr algn="ctr"/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uk-UA" sz="1600" b="1" noProof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пункт</a:t>
                      </a: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ишня назва</a:t>
                      </a:r>
                      <a:r>
                        <a:rPr lang="uk-UA" sz="16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н</a:t>
                      </a: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ова назва вул</a:t>
                      </a:r>
                      <a:r>
                        <a:rPr lang="uk-UA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иці</a:t>
                      </a:r>
                      <a:endParaRPr lang="uk-UA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189481"/>
                  </a:ext>
                </a:extLst>
              </a:tr>
              <a:tr h="2065370"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</a:t>
                      </a:r>
                      <a:r>
                        <a:rPr lang="uk-UA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Жашків</a:t>
                      </a:r>
                      <a:endParaRPr lang="uk-UA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Горького</a:t>
                      </a:r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Василя Стуса</a:t>
                      </a:r>
                      <a:endParaRPr lang="uk-UA" sz="1800" b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Василь Семенович Стус - </a:t>
                      </a:r>
                      <a:r>
                        <a:rPr lang="uk-UA" sz="18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український поет-шістдесятник, перекладач, публіцист, прозаїк, мислитель, літературознавець, літературний критик, правозахисник, політв'язень СРСР, дисидент, член Української Гельсінської групи, борець за незалежність України у </a:t>
                      </a:r>
                      <a:r>
                        <a:rPr lang="en-US" sz="18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 </a:t>
                      </a:r>
                      <a:r>
                        <a:rPr lang="uk-UA" sz="18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столітті. Один із найактивніших представників українського дисидентського руху.</a:t>
                      </a:r>
                      <a:endParaRPr lang="uk-UA" sz="1600" b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7002"/>
                  </a:ext>
                </a:extLst>
              </a:tr>
              <a:tr h="1857101">
                <a:tc>
                  <a:txBody>
                    <a:bodyPr/>
                    <a:lstStyle/>
                    <a:p>
                      <a:pPr algn="l"/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Звенигородка</a:t>
                      </a:r>
                      <a:endParaRPr lang="uk-UA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Ватутіна</a:t>
                      </a:r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вул.</a:t>
                      </a:r>
                      <a:r>
                        <a:rPr lang="uk-UA" sz="1800" b="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Павла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Скоропадського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Скоропадський Павло Петрович — гетьман України, український державний, політичний і громадський діяч, військовик. Походив із козацько-старшинського роду Скоропадських. </a:t>
                      </a:r>
                      <a:endParaRPr lang="uk-UA" sz="18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0" marT="57150" marB="57150" anchor="ctr"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131476"/>
                  </a:ext>
                </a:extLst>
              </a:tr>
              <a:tr h="2122981">
                <a:tc>
                  <a:txBody>
                    <a:bodyPr/>
                    <a:lstStyle/>
                    <a:p>
                      <a:pPr algn="l"/>
                      <a:r>
                        <a:rPr lang="uk-UA" sz="1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 Кам’янка</a:t>
                      </a:r>
                      <a:endParaRPr lang="uk-UA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Фрунзе/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 Миколи Лисенка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Микола Віталійович Лисенко -</a:t>
                      </a:r>
                      <a:r>
                        <a:rPr lang="uk-UA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0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український композитор, піаніст, диригент, педагог, збирач пісенного фольклору, громадський діяч. </a:t>
                      </a:r>
                      <a:endParaRPr lang="uk-UA" sz="1800" b="0" i="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54278"/>
                  </a:ext>
                </a:extLst>
              </a:tr>
              <a:tr h="450026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9882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885" y="595027"/>
            <a:ext cx="1685110" cy="230492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925" y="2899955"/>
            <a:ext cx="2943070" cy="1820499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904" y="4833257"/>
            <a:ext cx="3084091" cy="198825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641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6353119"/>
              </p:ext>
            </p:extLst>
          </p:nvPr>
        </p:nvGraphicFramePr>
        <p:xfrm>
          <a:off x="164794" y="705396"/>
          <a:ext cx="3202306" cy="9666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08638">
                  <a:extLst>
                    <a:ext uri="{9D8B030D-6E8A-4147-A177-3AD203B41FA5}">
                      <a16:colId xmlns:a16="http://schemas.microsoft.com/office/drawing/2014/main" val="2590800169"/>
                    </a:ext>
                  </a:extLst>
                </a:gridCol>
                <a:gridCol w="1593668">
                  <a:extLst>
                    <a:ext uri="{9D8B030D-6E8A-4147-A177-3AD203B41FA5}">
                      <a16:colId xmlns:a16="http://schemas.microsoft.com/office/drawing/2014/main" val="2483518845"/>
                    </a:ext>
                  </a:extLst>
                </a:gridCol>
              </a:tblGrid>
              <a:tr h="96665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вул. Матросова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Степана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Бандери</a:t>
                      </a:r>
                      <a:endParaRPr lang="uk-UA" sz="1800" b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949289"/>
                  </a:ext>
                </a:extLst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4794" y="1672053"/>
            <a:ext cx="3202306" cy="2549715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Андрійович Бандера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  - український політичний діяч, революціонер, один із радикальних та чільних ідеологів, практиків і теоретиків українського націоналістичного руху </a:t>
            </a:r>
            <a:r>
              <a:rPr 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століття.</a:t>
            </a:r>
            <a:endParaRPr lang="uk-UA" sz="2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50557"/>
              </p:ext>
            </p:extLst>
          </p:nvPr>
        </p:nvGraphicFramePr>
        <p:xfrm>
          <a:off x="3712028" y="705396"/>
          <a:ext cx="3968932" cy="9666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93743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975189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966657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</a:t>
                      </a:r>
                    </a:p>
                    <a:p>
                      <a:pPr algn="ctr"/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Конєва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вул.</a:t>
                      </a:r>
                      <a:r>
                        <a:rPr lang="uk-UA" sz="1800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Миколи </a:t>
                      </a:r>
                    </a:p>
                    <a:p>
                      <a:pPr algn="ctr"/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Міхновського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5" name="Текст 3"/>
          <p:cNvSpPr>
            <a:spLocks noGrp="1"/>
          </p:cNvSpPr>
          <p:nvPr>
            <p:ph type="body" idx="1"/>
          </p:nvPr>
        </p:nvSpPr>
        <p:spPr>
          <a:xfrm>
            <a:off x="3708593" y="1672053"/>
            <a:ext cx="3972367" cy="1767816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Іванович Міхновський -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політичний та громадський діяч кінця </a:t>
            </a:r>
            <a:r>
              <a:rPr 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XIX —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початку </a:t>
            </a:r>
            <a:r>
              <a:rPr 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століття. Адвокат, публіцист, ідеолог українського самостійництва, перший представник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endParaRPr lang="uk-UA" sz="20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61726"/>
              </p:ext>
            </p:extLst>
          </p:nvPr>
        </p:nvGraphicFramePr>
        <p:xfrm>
          <a:off x="8022453" y="705396"/>
          <a:ext cx="3713935" cy="9666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65649">
                  <a:extLst>
                    <a:ext uri="{9D8B030D-6E8A-4147-A177-3AD203B41FA5}">
                      <a16:colId xmlns:a16="http://schemas.microsoft.com/office/drawing/2014/main" val="798526840"/>
                    </a:ext>
                  </a:extLst>
                </a:gridCol>
                <a:gridCol w="1848286">
                  <a:extLst>
                    <a:ext uri="{9D8B030D-6E8A-4147-A177-3AD203B41FA5}">
                      <a16:colId xmlns:a16="http://schemas.microsoft.com/office/drawing/2014/main" val="1427898165"/>
                    </a:ext>
                  </a:extLst>
                </a:gridCol>
              </a:tblGrid>
              <a:tr h="966657"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</a:t>
                      </a:r>
                      <a:r>
                        <a:rPr lang="ru-RU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ишня назва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пров. Ювілейний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 назва </a:t>
                      </a:r>
                      <a:r>
                        <a:rPr lang="uk-UA" sz="18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пров. Романа Шухевича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7769509"/>
                  </a:ext>
                </a:extLst>
              </a:tr>
            </a:tbl>
          </a:graphicData>
        </a:graphic>
      </p:graphicFrame>
      <p:sp>
        <p:nvSpPr>
          <p:cNvPr id="18" name="Текст 3"/>
          <p:cNvSpPr>
            <a:spLocks noGrp="1"/>
          </p:cNvSpPr>
          <p:nvPr>
            <p:ph type="body" idx="1"/>
          </p:nvPr>
        </p:nvSpPr>
        <p:spPr>
          <a:xfrm>
            <a:off x="8022453" y="1672053"/>
            <a:ext cx="3713935" cy="1789611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Осипович Шухевич </a:t>
            </a:r>
            <a:r>
              <a:rPr lang="uk-UA" sz="20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політичний, громадський, державний і військовий діяч. Член галицького крайового проводу Організації українських націоналістів.</a:t>
            </a:r>
            <a:endParaRPr lang="uk-UA" sz="1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918" y="166363"/>
            <a:ext cx="1164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>
                <a:solidFill>
                  <a:srgbClr val="1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b="1" smtClean="0">
                <a:solidFill>
                  <a:srgbClr val="1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Корсунь-Шевченківський</a:t>
            </a:r>
            <a:endParaRPr lang="uk-UA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94" y="4221768"/>
            <a:ext cx="1835059" cy="248834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3747622"/>
            <a:ext cx="1905000" cy="296248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708593" y="3418081"/>
            <a:ext cx="2067367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націоналізму, діяч Української Народної Республіки і організатор українського війська, прихильник дерусифікації.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03" y="3635082"/>
            <a:ext cx="2487885" cy="307502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452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7382"/>
            <a:ext cx="10515600" cy="2168435"/>
          </a:xfrm>
        </p:spPr>
        <p:txBody>
          <a:bodyPr>
            <a:normAutofit fontScale="90000"/>
          </a:bodyPr>
          <a:lstStyle/>
          <a:p>
            <a:pPr algn="ctr"/>
            <a:r>
              <a:rPr lang="uk-U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було перейменовано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 Кіровоград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Кропивницький на честь українського письменника і драматурга Марка Кропивницького.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4041" y="2625634"/>
            <a:ext cx="5356496" cy="3709852"/>
          </a:xfrm>
        </p:spPr>
        <p:txBody>
          <a:bodyPr>
            <a:noAutofit/>
          </a:bodyPr>
          <a:lstStyle/>
          <a:p>
            <a:pPr algn="ctr"/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>Марко Лукич Кропивницький - </a:t>
            </a:r>
            <a:r>
              <a:rPr lang="uk-UA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письменник, драматург, театральний режисер і актор. З іменем Кропивницького пов'язані створення українського професійного театру в наддніпрянській Україні й наступний етап розвитку реалістичної драматургії.</a:t>
            </a:r>
            <a:endParaRPr lang="uk-UA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ky.kr.ua/wp-content/uploads/2023/02/547447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56" y="2717074"/>
            <a:ext cx="3487584" cy="37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79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724</Words>
  <Application>Microsoft Office PowerPoint</Application>
  <PresentationFormat>Широкоэкранный</PresentationFormat>
  <Paragraphs>88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Назва має значення</vt:lpstr>
      <vt:lpstr>Презентация PowerPoint</vt:lpstr>
      <vt:lpstr>СМІЛЯНСЬКИЙ РАЙОН</vt:lpstr>
      <vt:lpstr>МІСТО ЧЕРКАСИ</vt:lpstr>
      <vt:lpstr>Презентация PowerPoint</vt:lpstr>
      <vt:lpstr>МІСТО ГОРОДИЩЕ</vt:lpstr>
      <vt:lpstr>Презентация PowerPoint</vt:lpstr>
      <vt:lpstr>Презентация PowerPoint</vt:lpstr>
      <vt:lpstr>Також було перейменовано місто Кіровоград на Кропивницький на честь українського письменника і драматурга Марка Кропивницького.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neterebka123@ukr.net</dc:creator>
  <cp:lastModifiedBy>neterebka123@ukr.net</cp:lastModifiedBy>
  <cp:revision>34</cp:revision>
  <dcterms:created xsi:type="dcterms:W3CDTF">2024-10-31T11:32:58Z</dcterms:created>
  <dcterms:modified xsi:type="dcterms:W3CDTF">2024-10-31T18:23:51Z</dcterms:modified>
</cp:coreProperties>
</file>